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337" r:id="rId3"/>
    <p:sldId id="332" r:id="rId4"/>
    <p:sldId id="384" r:id="rId5"/>
    <p:sldId id="385" r:id="rId6"/>
    <p:sldId id="381" r:id="rId7"/>
    <p:sldId id="386" r:id="rId8"/>
    <p:sldId id="379" r:id="rId9"/>
    <p:sldId id="375" r:id="rId10"/>
    <p:sldId id="380" r:id="rId11"/>
    <p:sldId id="383" r:id="rId12"/>
    <p:sldId id="338" r:id="rId13"/>
    <p:sldId id="369" r:id="rId14"/>
    <p:sldId id="377" r:id="rId15"/>
    <p:sldId id="376" r:id="rId16"/>
    <p:sldId id="378" r:id="rId17"/>
    <p:sldId id="339" r:id="rId18"/>
    <p:sldId id="36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 Q" initials="QQ" lastIdx="0" clrIdx="0">
    <p:extLst>
      <p:ext uri="{19B8F6BF-5375-455C-9EA6-DF929625EA0E}">
        <p15:presenceInfo xmlns:p15="http://schemas.microsoft.com/office/powerpoint/2012/main" userId="3c4d45cd8cfe70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4" autoAdjust="0"/>
    <p:restoredTop sz="96314" autoAdjust="0"/>
  </p:normalViewPr>
  <p:slideViewPr>
    <p:cSldViewPr snapToGrid="0" showGuides="1">
      <p:cViewPr varScale="1">
        <p:scale>
          <a:sx n="112" d="100"/>
          <a:sy n="112" d="100"/>
        </p:scale>
        <p:origin x="26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3DEDE-07B8-4FAC-9522-042787A7ACF7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965A4-4F9B-42AD-97F6-5956B56DB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0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68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38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5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47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216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345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521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316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88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3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89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610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83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37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6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229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965A4-4F9B-42AD-97F6-5956B56DB13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88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2023/10/30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2023/10/30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7713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-293511"/>
            <a:ext cx="12895093" cy="8048541"/>
            <a:chOff x="0" y="-221063"/>
            <a:chExt cx="12895093" cy="7946844"/>
          </a:xfrm>
        </p:grpSpPr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2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D:\qq&#25991;&#20214;\712321467\Image\C2C\Image2\%7b75232B38-A165-1FB7-499C-2E1C792CACB5%7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file:///D:\qq&#25991;&#20214;\712321467\Image\C2C\Image2\%7b75232B38-A165-1FB7-499C-2E1C792CACB5%7d.png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F6AD-1DCF-4F18-9BBA-2BC622BDF2F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D12B-A1F6-4D3F-98AE-9ADCFED71E0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/>
        </p:nvPicPr>
        <p:blipFill>
          <a:blip r:embed="rId14" r:link="rId15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73743875" descr="学科网 zxxk.com"/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221063"/>
            <a:ext cx="12895093" cy="7946844"/>
            <a:chOff x="0" y="-221063"/>
            <a:chExt cx="12895093" cy="7946844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87" name="组合 86"/>
          <p:cNvGrpSpPr/>
          <p:nvPr/>
        </p:nvGrpSpPr>
        <p:grpSpPr>
          <a:xfrm>
            <a:off x="2516470" y="548138"/>
            <a:ext cx="7443321" cy="4759928"/>
            <a:chOff x="2516470" y="548138"/>
            <a:chExt cx="7443321" cy="4759928"/>
          </a:xfrm>
        </p:grpSpPr>
        <p:sp>
          <p:nvSpPr>
            <p:cNvPr id="21" name="云形 20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云形 85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22" y="3769651"/>
            <a:ext cx="1343455" cy="1343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228" y="544720"/>
            <a:ext cx="1112666" cy="1112666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" y="407859"/>
            <a:ext cx="2981702" cy="4020157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401203" y="2316822"/>
            <a:ext cx="539015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8ACFEA"/>
                </a:solidFill>
                <a:cs typeface="+mn-ea"/>
                <a:sym typeface="+mn-lt"/>
              </a:rPr>
              <a:t>智能家居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913428" y="618813"/>
            <a:ext cx="1633494" cy="1044603"/>
            <a:chOff x="8985779" y="3960837"/>
            <a:chExt cx="2199915" cy="1406823"/>
          </a:xfrm>
        </p:grpSpPr>
        <p:sp>
          <p:nvSpPr>
            <p:cNvPr id="40" name="云形 3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0954">
            <a:off x="10507206" y="920160"/>
            <a:ext cx="482031" cy="445033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98641" y="3543055"/>
            <a:ext cx="1891025" cy="1209291"/>
            <a:chOff x="392658" y="3679279"/>
            <a:chExt cx="1466266" cy="937662"/>
          </a:xfrm>
        </p:grpSpPr>
        <p:grpSp>
          <p:nvGrpSpPr>
            <p:cNvPr id="23" name="组合 22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42" name="云形 41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云形 42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8" y="2488701"/>
            <a:ext cx="2551261" cy="55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142670" y="1956989"/>
            <a:ext cx="567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52F"/>
                </a:solidFill>
                <a:cs typeface="+mn-ea"/>
                <a:sym typeface="+mn-lt"/>
              </a:rPr>
              <a:t>Mind+</a:t>
            </a:r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编程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483510" y="4129548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和你的伙伴一起完成</a:t>
            </a:r>
          </a:p>
        </p:txBody>
      </p:sp>
    </p:spTree>
    <p:extLst>
      <p:ext uri="{BB962C8B-B14F-4D97-AF65-F5344CB8AC3E}">
        <p14:creationId xmlns:p14="http://schemas.microsoft.com/office/powerpoint/2010/main" val="18906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40" y="866823"/>
            <a:ext cx="7266272" cy="457810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0491844" y="5660115"/>
            <a:ext cx="1430728" cy="914936"/>
            <a:chOff x="392658" y="3679279"/>
            <a:chExt cx="1466266" cy="93766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26" name="云形 25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云形 26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972185"/>
            <a:ext cx="5964555" cy="5964555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4789805" y="2071133"/>
            <a:ext cx="3662680" cy="332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+mn-lt"/>
              </a:rPr>
              <a:t>智能灯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+mn-lt"/>
              </a:rPr>
              <a:t>智能风扇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+mn-lt"/>
              </a:rPr>
              <a:t>炫彩灯带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+mn-lt"/>
              </a:rPr>
              <a:t>自动门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cs typeface="+mn-ea"/>
              <a:sym typeface="+mn-lt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49" y="3626924"/>
            <a:ext cx="2282296" cy="2069592"/>
          </a:xfrm>
          <a:prstGeom prst="ellipse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340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EA92928-697E-5C3F-1E3D-AAC4802D13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-283093"/>
            <a:ext cx="11172935" cy="703949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06555" y="1053252"/>
            <a:ext cx="1023230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/>
              <a:t>实现功能</a:t>
            </a:r>
          </a:p>
          <a:p>
            <a:pPr>
              <a:lnSpc>
                <a:spcPct val="200000"/>
              </a:lnSpc>
            </a:pPr>
            <a:r>
              <a:rPr lang="en-US" altLang="zh-CN" sz="3200" dirty="0"/>
              <a:t>1.</a:t>
            </a:r>
            <a:r>
              <a:rPr lang="zh-CN" altLang="en-US" sz="3200" dirty="0"/>
              <a:t>运动传感器检测到人的时候</a:t>
            </a:r>
            <a:r>
              <a:rPr lang="en-US" altLang="zh-CN" sz="3200" dirty="0"/>
              <a:t>LED</a:t>
            </a:r>
            <a:r>
              <a:rPr lang="zh-CN" altLang="en-US" sz="3200" dirty="0"/>
              <a:t>灯点亮。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en-US" altLang="zh-CN" sz="3200" dirty="0"/>
              <a:t>2.</a:t>
            </a:r>
            <a:r>
              <a:rPr lang="zh-CN" altLang="en-US" sz="3200" dirty="0"/>
              <a:t>运动传感器检测到人的时候风扇旋转。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en-US" altLang="zh-CN" sz="3200" dirty="0"/>
              <a:t>3.</a:t>
            </a:r>
            <a:r>
              <a:rPr lang="zh-CN" altLang="en-US" sz="3200" dirty="0"/>
              <a:t>运动传感器检测到人的时候自动门打开。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en-US" altLang="zh-CN" sz="3200" dirty="0"/>
              <a:t>4.</a:t>
            </a:r>
            <a:r>
              <a:rPr lang="zh-CN" altLang="en-US" sz="3200" dirty="0"/>
              <a:t>声音传感器检测到人的时候彩虹灯带点亮。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</a:t>
            </a:r>
          </a:p>
        </p:txBody>
      </p:sp>
    </p:spTree>
    <p:extLst>
      <p:ext uri="{BB962C8B-B14F-4D97-AF65-F5344CB8AC3E}">
        <p14:creationId xmlns:p14="http://schemas.microsoft.com/office/powerpoint/2010/main" val="37214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82756" y="976428"/>
            <a:ext cx="10232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连接示意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智能家居项目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69" y="972781"/>
            <a:ext cx="7593874" cy="56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</a:t>
            </a:r>
          </a:p>
        </p:txBody>
      </p:sp>
      <p:pic>
        <p:nvPicPr>
          <p:cNvPr id="2" name="825c8127ac39f37376ff8b6cd481404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088" y="885825"/>
            <a:ext cx="7973675" cy="5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3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82756" y="976428"/>
            <a:ext cx="10232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程序代码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智能家居项目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997" y="972781"/>
            <a:ext cx="3953689" cy="57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052845" y="2191098"/>
            <a:ext cx="567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展示环节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 descr="图片包含 游戏机, 灯光&#10;&#10;描述已自动生成">
            <a:extLst>
              <a:ext uri="{FF2B5EF4-FFF2-40B4-BE49-F238E27FC236}">
                <a16:creationId xmlns:a16="http://schemas.microsoft.com/office/drawing/2014/main" xmlns="" id="{DD62ACC2-4E1F-34F7-326B-5405270E0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" y="1268479"/>
            <a:ext cx="9334391" cy="53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221063"/>
            <a:ext cx="12895093" cy="7946844"/>
            <a:chOff x="0" y="-221063"/>
            <a:chExt cx="12895093" cy="7946844"/>
          </a:xfrm>
        </p:grpSpPr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87" name="组合 86"/>
          <p:cNvGrpSpPr/>
          <p:nvPr/>
        </p:nvGrpSpPr>
        <p:grpSpPr>
          <a:xfrm>
            <a:off x="2516470" y="548138"/>
            <a:ext cx="7443321" cy="4759928"/>
            <a:chOff x="2516470" y="548138"/>
            <a:chExt cx="7443321" cy="4759928"/>
          </a:xfrm>
        </p:grpSpPr>
        <p:sp>
          <p:nvSpPr>
            <p:cNvPr id="21" name="云形 20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云形 85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22" y="3769651"/>
            <a:ext cx="1343455" cy="1343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228" y="544720"/>
            <a:ext cx="1112666" cy="1112666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" y="407859"/>
            <a:ext cx="2981702" cy="4020157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256830" y="2440195"/>
            <a:ext cx="400827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>
                <a:solidFill>
                  <a:srgbClr val="8ACFEA"/>
                </a:solidFill>
                <a:cs typeface="+mn-ea"/>
                <a:sym typeface="+mn-lt"/>
              </a:rPr>
              <a:t>谢谢观看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913428" y="618813"/>
            <a:ext cx="1633494" cy="1044603"/>
            <a:chOff x="8985779" y="3960837"/>
            <a:chExt cx="2199915" cy="1406823"/>
          </a:xfrm>
        </p:grpSpPr>
        <p:sp>
          <p:nvSpPr>
            <p:cNvPr id="40" name="云形 3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0954">
            <a:off x="10507206" y="920160"/>
            <a:ext cx="482031" cy="445033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98641" y="3543055"/>
            <a:ext cx="1891025" cy="1209291"/>
            <a:chOff x="392658" y="3679279"/>
            <a:chExt cx="1466266" cy="937662"/>
          </a:xfrm>
        </p:grpSpPr>
        <p:grpSp>
          <p:nvGrpSpPr>
            <p:cNvPr id="23" name="组合 22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42" name="云形 41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云形 42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38" y="2488701"/>
            <a:ext cx="2551261" cy="5582247"/>
          </a:xfrm>
          <a:prstGeom prst="rect">
            <a:avLst/>
          </a:prstGeom>
        </p:spPr>
      </p:pic>
      <p:pic>
        <p:nvPicPr>
          <p:cNvPr id="90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1633200" y="11239500"/>
            <a:ext cx="304800" cy="215900"/>
          </a:xfrm>
          <a:prstGeom prst="cube">
            <a:avLst/>
          </a:prstGeom>
        </p:spPr>
      </p:pic>
    </p:spTree>
    <p:extLst>
      <p:ext uri="{BB962C8B-B14F-4D97-AF65-F5344CB8AC3E}">
        <p14:creationId xmlns:p14="http://schemas.microsoft.com/office/powerpoint/2010/main" val="28873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812384" y="1028944"/>
            <a:ext cx="7885603" cy="5042763"/>
            <a:chOff x="2516470" y="548138"/>
            <a:chExt cx="7443321" cy="4759928"/>
          </a:xfrm>
        </p:grpSpPr>
        <p:sp>
          <p:nvSpPr>
            <p:cNvPr id="40" name="云形 39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云形 40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91844" y="5660115"/>
            <a:ext cx="1430728" cy="914936"/>
            <a:chOff x="392658" y="3679279"/>
            <a:chExt cx="1466266" cy="93766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26" name="云形 25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云形 26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75" y="1095989"/>
            <a:ext cx="5045617" cy="50456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25562" y="2367171"/>
            <a:ext cx="48848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cs typeface="+mn-ea"/>
                <a:sym typeface="+mn-lt"/>
              </a:rPr>
              <a:t>大家想通过所学知识做一个属于自己的“智能家居” 吗？</a:t>
            </a:r>
          </a:p>
        </p:txBody>
      </p:sp>
    </p:spTree>
    <p:extLst>
      <p:ext uri="{BB962C8B-B14F-4D97-AF65-F5344CB8AC3E}">
        <p14:creationId xmlns:p14="http://schemas.microsoft.com/office/powerpoint/2010/main" val="374897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142670" y="1956989"/>
            <a:ext cx="567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准备阶段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483510" y="4129548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和你的伙伴一起完成</a:t>
            </a:r>
          </a:p>
        </p:txBody>
      </p:sp>
    </p:spTree>
    <p:extLst>
      <p:ext uri="{BB962C8B-B14F-4D97-AF65-F5344CB8AC3E}">
        <p14:creationId xmlns:p14="http://schemas.microsoft.com/office/powerpoint/2010/main" val="15765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40" y="866823"/>
            <a:ext cx="7266272" cy="457810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981200" y="240665"/>
            <a:ext cx="647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汉真广标简体" panose="02000000000000000000" pitchFamily="2" charset="-122"/>
                <a:ea typeface="方正汉真广标简体" panose="02000000000000000000" pitchFamily="2" charset="-122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智能家居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0491844" y="5660115"/>
            <a:ext cx="1430728" cy="914936"/>
            <a:chOff x="392658" y="3679279"/>
            <a:chExt cx="1466266" cy="93766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26" name="云形 25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云形 26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810422" y="240776"/>
            <a:ext cx="1144670" cy="732005"/>
            <a:chOff x="1281153" y="5632171"/>
            <a:chExt cx="1466266" cy="937662"/>
          </a:xfrm>
        </p:grpSpPr>
        <p:sp>
          <p:nvSpPr>
            <p:cNvPr id="29" name="云形 28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云形 29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B9F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972185"/>
            <a:ext cx="5964555" cy="5964555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4789805" y="2071133"/>
            <a:ext cx="3662680" cy="26015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cs typeface="+mn-ea"/>
                <a:sym typeface="+mn-lt"/>
              </a:rPr>
              <a:t>1.</a:t>
            </a:r>
            <a:r>
              <a:rPr lang="zh-CN" altLang="en-US" sz="2800" dirty="0">
                <a:cs typeface="+mn-ea"/>
                <a:sym typeface="+mn-lt"/>
              </a:rPr>
              <a:t>分组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cs typeface="+mn-ea"/>
                <a:sym typeface="+mn-lt"/>
              </a:rPr>
              <a:t>2.</a:t>
            </a:r>
            <a:r>
              <a:rPr lang="zh-CN" altLang="en-US" sz="2800" dirty="0">
                <a:cs typeface="+mn-ea"/>
                <a:sym typeface="+mn-lt"/>
              </a:rPr>
              <a:t>核对材料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cs typeface="+mn-ea"/>
                <a:sym typeface="+mn-lt"/>
              </a:rPr>
              <a:t>3.</a:t>
            </a:r>
            <a:r>
              <a:rPr lang="zh-CN" altLang="en-US" sz="2800" dirty="0">
                <a:cs typeface="+mn-ea"/>
                <a:sym typeface="+mn-lt"/>
              </a:rPr>
              <a:t>合理分工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cs typeface="+mn-ea"/>
                <a:sym typeface="+mn-lt"/>
              </a:rPr>
              <a:t>4.</a:t>
            </a:r>
            <a:r>
              <a:rPr lang="zh-CN" altLang="en-US" sz="2800" dirty="0">
                <a:cs typeface="+mn-ea"/>
                <a:sym typeface="+mn-lt"/>
              </a:rPr>
              <a:t>注意安全</a:t>
            </a:r>
            <a:endParaRPr lang="en-US" altLang="zh-CN" sz="2800" dirty="0">
              <a:cs typeface="+mn-ea"/>
              <a:sym typeface="+mn-lt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49" y="3626924"/>
            <a:ext cx="2282296" cy="2069592"/>
          </a:xfrm>
          <a:prstGeom prst="ellipse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58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812384" y="1028944"/>
            <a:ext cx="7885603" cy="5042763"/>
            <a:chOff x="2516470" y="548138"/>
            <a:chExt cx="7443321" cy="4759928"/>
          </a:xfrm>
        </p:grpSpPr>
        <p:sp>
          <p:nvSpPr>
            <p:cNvPr id="40" name="云形 39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云形 40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91844" y="5660115"/>
            <a:ext cx="1430728" cy="914936"/>
            <a:chOff x="392658" y="3679279"/>
            <a:chExt cx="1466266" cy="93766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26" name="云形 25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云形 26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36" y="2418858"/>
            <a:ext cx="5045617" cy="50456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B758454-F72B-325F-33A5-9C3EE47C9C57}"/>
              </a:ext>
            </a:extLst>
          </p:cNvPr>
          <p:cNvSpPr/>
          <p:nvPr/>
        </p:nvSpPr>
        <p:spPr>
          <a:xfrm>
            <a:off x="2005055" y="2128227"/>
            <a:ext cx="6135645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人数：</a:t>
            </a:r>
            <a:r>
              <a:rPr lang="en-US" altLang="zh-CN" sz="2800" b="1" dirty="0"/>
              <a:t>5-6</a:t>
            </a:r>
            <a:r>
              <a:rPr lang="zh-CN" altLang="en-US" sz="2800" b="1" dirty="0"/>
              <a:t>人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器材：纸壳板、两套</a:t>
            </a:r>
            <a:r>
              <a:rPr lang="en-US" altLang="zh-CN" sz="2800" b="1" dirty="0"/>
              <a:t>micro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bit</a:t>
            </a:r>
            <a:r>
              <a:rPr lang="zh-CN" altLang="en-US" sz="2800" b="1" dirty="0"/>
              <a:t>设备、电池</a:t>
            </a:r>
            <a:r>
              <a:rPr lang="en-US" altLang="zh-CN" sz="2800" b="1" dirty="0"/>
              <a:t>*6</a:t>
            </a:r>
            <a:r>
              <a:rPr lang="zh-CN" altLang="en-US" sz="2800" b="1" dirty="0"/>
              <a:t>、电热胶枪</a:t>
            </a:r>
            <a:r>
              <a:rPr lang="en-US" altLang="zh-CN" sz="2800" b="1" dirty="0"/>
              <a:t>*1</a:t>
            </a:r>
            <a:r>
              <a:rPr lang="zh-CN" altLang="en-US" sz="2800" b="1" dirty="0"/>
              <a:t>、双面胶</a:t>
            </a:r>
            <a:r>
              <a:rPr lang="en-US" altLang="zh-CN" sz="2800" b="1" dirty="0"/>
              <a:t>*1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分工：分工合理（手工组和编程组）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070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812384" y="1028944"/>
            <a:ext cx="7885603" cy="5042763"/>
            <a:chOff x="2516470" y="548138"/>
            <a:chExt cx="7443321" cy="4759928"/>
          </a:xfrm>
        </p:grpSpPr>
        <p:sp>
          <p:nvSpPr>
            <p:cNvPr id="40" name="云形 39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云形 40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91844" y="5660115"/>
            <a:ext cx="1430728" cy="914936"/>
            <a:chOff x="392658" y="3679279"/>
            <a:chExt cx="1466266" cy="93766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26" name="云形 25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云形 26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36" y="2418858"/>
            <a:ext cx="5045617" cy="50456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B758454-F72B-325F-33A5-9C3EE47C9C57}"/>
              </a:ext>
            </a:extLst>
          </p:cNvPr>
          <p:cNvSpPr/>
          <p:nvPr/>
        </p:nvSpPr>
        <p:spPr>
          <a:xfrm>
            <a:off x="2005055" y="2128227"/>
            <a:ext cx="6135645" cy="231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/>
              <a:t>安全事项：</a:t>
            </a:r>
            <a:endParaRPr lang="en-US" altLang="zh-CN" sz="3600" b="1" dirty="0"/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使用剪刀美工刀不要割伤！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使用电热胶枪不要烫伤！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7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-191814"/>
            <a:ext cx="12895093" cy="7946844"/>
            <a:chOff x="0" y="-221063"/>
            <a:chExt cx="12895093" cy="7946844"/>
          </a:xfrm>
        </p:grpSpPr>
        <p:sp>
          <p:nvSpPr>
            <p:cNvPr id="35" name="矩形 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AD6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4150" y="-221063"/>
              <a:ext cx="12750943" cy="7946844"/>
              <a:chOff x="2627224" y="-795141"/>
              <a:chExt cx="10013806" cy="70407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627224" y="-599283"/>
                <a:ext cx="5758249" cy="5957676"/>
              </a:xfrm>
              <a:prstGeom prst="rect">
                <a:avLst/>
              </a:prstGeom>
              <a:blipFill dpi="0" rotWithShape="1">
                <a:blip r:embed="rId3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0601959">
                <a:off x="6872592" y="-795141"/>
                <a:ext cx="5768438" cy="7040780"/>
              </a:xfrm>
              <a:prstGeom prst="rect">
                <a:avLst/>
              </a:prstGeom>
              <a:blipFill dpi="0" rotWithShape="1">
                <a:blip r:embed="rId4">
                  <a:alphaModFix amt="17000"/>
                  <a:lum bright="70000" contrast="-70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07212"/>
            <a:ext cx="12523845" cy="1647370"/>
            <a:chOff x="0" y="5207212"/>
            <a:chExt cx="12523845" cy="16473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07212"/>
              <a:ext cx="6427845" cy="164737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07212"/>
              <a:ext cx="6427845" cy="164737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38810" y="549920"/>
            <a:ext cx="7443321" cy="4759928"/>
            <a:chOff x="2516470" y="548138"/>
            <a:chExt cx="7443321" cy="4759928"/>
          </a:xfrm>
        </p:grpSpPr>
        <p:sp>
          <p:nvSpPr>
            <p:cNvPr id="43" name="云形 42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云形 43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96" y="2352976"/>
            <a:ext cx="1112666" cy="111266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409641"/>
            <a:ext cx="2981702" cy="402015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142670" y="1956989"/>
            <a:ext cx="567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52F"/>
                </a:solidFill>
                <a:cs typeface="+mn-ea"/>
                <a:sym typeface="+mn-lt"/>
              </a:rPr>
              <a:t>制作小房子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0015028" y="1176315"/>
            <a:ext cx="1633494" cy="1044603"/>
            <a:chOff x="8985779" y="3960837"/>
            <a:chExt cx="2199915" cy="1406823"/>
          </a:xfrm>
        </p:grpSpPr>
        <p:sp>
          <p:nvSpPr>
            <p:cNvPr id="55" name="云形 54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云形 56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0241" y="4100557"/>
            <a:ext cx="1891025" cy="1209291"/>
            <a:chOff x="392658" y="3679279"/>
            <a:chExt cx="1466266" cy="937662"/>
          </a:xfrm>
        </p:grpSpPr>
        <p:grpSp>
          <p:nvGrpSpPr>
            <p:cNvPr id="61" name="组合 60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63" name="云形 62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云形 63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9086116" y="4735242"/>
            <a:ext cx="1133322" cy="724748"/>
            <a:chOff x="8985779" y="3960837"/>
            <a:chExt cx="2199915" cy="1406823"/>
          </a:xfrm>
        </p:grpSpPr>
        <p:sp>
          <p:nvSpPr>
            <p:cNvPr id="70" name="云形 69"/>
            <p:cNvSpPr/>
            <p:nvPr/>
          </p:nvSpPr>
          <p:spPr>
            <a:xfrm>
              <a:off x="8985779" y="3960837"/>
              <a:ext cx="2199915" cy="140682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云形 70"/>
            <p:cNvSpPr/>
            <p:nvPr/>
          </p:nvSpPr>
          <p:spPr>
            <a:xfrm>
              <a:off x="9217452" y="4084959"/>
              <a:ext cx="1756042" cy="1122971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483510" y="4129548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和你的伙伴一起完成</a:t>
            </a:r>
          </a:p>
        </p:txBody>
      </p:sp>
    </p:spTree>
    <p:extLst>
      <p:ext uri="{BB962C8B-B14F-4D97-AF65-F5344CB8AC3E}">
        <p14:creationId xmlns:p14="http://schemas.microsoft.com/office/powerpoint/2010/main" val="13415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812384" y="1028944"/>
            <a:ext cx="7885603" cy="5042763"/>
            <a:chOff x="2516470" y="548138"/>
            <a:chExt cx="7443321" cy="4759928"/>
          </a:xfrm>
        </p:grpSpPr>
        <p:sp>
          <p:nvSpPr>
            <p:cNvPr id="40" name="云形 39"/>
            <p:cNvSpPr/>
            <p:nvPr/>
          </p:nvSpPr>
          <p:spPr>
            <a:xfrm>
              <a:off x="2516470" y="548138"/>
              <a:ext cx="7443321" cy="475992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云形 40"/>
            <p:cNvSpPr/>
            <p:nvPr/>
          </p:nvSpPr>
          <p:spPr>
            <a:xfrm>
              <a:off x="2922743" y="818421"/>
              <a:ext cx="6658840" cy="4258256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91844" y="5660115"/>
            <a:ext cx="1430728" cy="914936"/>
            <a:chOff x="392658" y="3679279"/>
            <a:chExt cx="1466266" cy="93766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2658" y="3679279"/>
              <a:ext cx="1466266" cy="937662"/>
              <a:chOff x="1281153" y="5632171"/>
              <a:chExt cx="1466266" cy="937662"/>
            </a:xfrm>
          </p:grpSpPr>
          <p:sp>
            <p:nvSpPr>
              <p:cNvPr id="26" name="云形 25"/>
              <p:cNvSpPr/>
              <p:nvPr/>
            </p:nvSpPr>
            <p:spPr>
              <a:xfrm>
                <a:off x="1281153" y="5632171"/>
                <a:ext cx="1466266" cy="937662"/>
              </a:xfrm>
              <a:prstGeom prst="cloud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云形 26"/>
              <p:cNvSpPr/>
              <p:nvPr/>
            </p:nvSpPr>
            <p:spPr>
              <a:xfrm>
                <a:off x="1414367" y="5706781"/>
                <a:ext cx="1199837" cy="767283"/>
              </a:xfrm>
              <a:prstGeom prst="cloud">
                <a:avLst/>
              </a:prstGeom>
              <a:noFill/>
              <a:ln>
                <a:solidFill>
                  <a:srgbClr val="8ACFE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128">
              <a:off x="717070" y="4035686"/>
              <a:ext cx="810723" cy="274088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75" y="1095989"/>
            <a:ext cx="5045617" cy="504561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895726" y="2756647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/>
              <a:t>自行添加相关视频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6611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57">
            <a:extLst>
              <a:ext uri="{FF2B5EF4-FFF2-40B4-BE49-F238E27FC236}">
                <a16:creationId xmlns:a16="http://schemas.microsoft.com/office/drawing/2014/main" xmlns="" id="{5F9CFCE6-877F-4858-B8BD-2C52CA8AFB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6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59">
            <a:extLst>
              <a:ext uri="{FF2B5EF4-FFF2-40B4-BE49-F238E27FC236}">
                <a16:creationId xmlns:a16="http://schemas.microsoft.com/office/drawing/2014/main" xmlns="" id="{8213F8A0-12AE-4514-8372-0DD766EC28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游戏机, 建筑, 盒子&#10;&#10;描述已自动生成">
            <a:extLst>
              <a:ext uri="{FF2B5EF4-FFF2-40B4-BE49-F238E27FC236}">
                <a16:creationId xmlns:a16="http://schemas.microsoft.com/office/drawing/2014/main" xmlns="" id="{54580B61-BF66-2A4B-208B-81AE91260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5" y="864108"/>
            <a:ext cx="5129784" cy="512978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9EFF17D4-9A8C-4CE5-B096-D8CCD44004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图片包含 人, 室内, 女人, 女孩&#10;&#10;描述已自动生成">
            <a:extLst>
              <a:ext uri="{FF2B5EF4-FFF2-40B4-BE49-F238E27FC236}">
                <a16:creationId xmlns:a16="http://schemas.microsoft.com/office/drawing/2014/main" xmlns="" id="{A32F551D-5831-040D-BE3B-400A69137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864108"/>
            <a:ext cx="5129784" cy="5129784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848933" y="5831865"/>
            <a:ext cx="844400" cy="539985"/>
            <a:chOff x="1281153" y="5632171"/>
            <a:chExt cx="1466266" cy="937662"/>
          </a:xfrm>
        </p:grpSpPr>
        <p:sp>
          <p:nvSpPr>
            <p:cNvPr id="52" name="云形 51"/>
            <p:cNvSpPr/>
            <p:nvPr/>
          </p:nvSpPr>
          <p:spPr>
            <a:xfrm>
              <a:off x="1281153" y="5632171"/>
              <a:ext cx="1466266" cy="937662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云形 52"/>
            <p:cNvSpPr/>
            <p:nvPr/>
          </p:nvSpPr>
          <p:spPr>
            <a:xfrm>
              <a:off x="1414367" y="5706781"/>
              <a:ext cx="1199837" cy="767283"/>
            </a:xfrm>
            <a:prstGeom prst="cloud">
              <a:avLst/>
            </a:prstGeom>
            <a:noFill/>
            <a:ln>
              <a:solidFill>
                <a:srgbClr val="8ACFE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9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ISPRING_PRESENTATION_TITLE" val="儿童教育PPT"/>
</p:tagLst>
</file>

<file path=ppt/theme/theme1.xml><?xml version="1.0" encoding="utf-8"?>
<a:theme xmlns:a="http://schemas.openxmlformats.org/drawingml/2006/main" name="第一PPT，www.1ppt.com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ggrrd4l">
      <a:majorFont>
        <a:latin typeface="微软雅黑"/>
        <a:ea typeface="方正卡通简体"/>
        <a:cs typeface="Arial"/>
      </a:majorFont>
      <a:minorFont>
        <a:latin typeface="微软雅黑"/>
        <a:ea typeface="方正卡通简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218</Words>
  <Application>Microsoft Office PowerPoint</Application>
  <PresentationFormat>宽屏</PresentationFormat>
  <Paragraphs>55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方正卡通简体</vt:lpstr>
      <vt:lpstr>宋体</vt:lpstr>
      <vt:lpstr>微软雅黑</vt:lpstr>
      <vt:lpstr>Arial</vt:lpstr>
      <vt:lpstr>Calibri</vt:lpstr>
      <vt:lpstr>第一PPT，www.1ppt.com​​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rbm.xkw.com</dc:creator>
  <cp:lastModifiedBy>Microsoft 帐户</cp:lastModifiedBy>
  <cp:revision>28</cp:revision>
  <cp:lastPrinted>2022-09-29T09:10:46Z</cp:lastPrinted>
  <dcterms:created xsi:type="dcterms:W3CDTF">2022-09-29T09:10:46Z</dcterms:created>
  <dcterms:modified xsi:type="dcterms:W3CDTF">2023-10-30T03:35:58Z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